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28C0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7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81BF8-54E9-49A8-9B99-8D59F6408D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30F31-543A-49C6-80CC-8E38DCF7E0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8BDBF-D031-4415-8767-8DB078B871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CFE4B-DD32-4C58-B819-E9CB5B04F1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1DF0D-3C6E-4FA5-887D-878100D2B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80E31-2791-4AF9-9107-8F1474B2CA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FB148-80AF-4236-99AC-38D44F8C73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25204-06F8-4F88-9A06-1A1A2156C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DDCFD-0109-4852-AD0F-DCFE5ECC53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39C7D-B923-4544-A965-7C9C7E8817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47EE4-91D4-4DF4-ADCF-F2AF7CD53E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084CBD-F224-40E8-8733-71E257E677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igitkus.lecture.ub.ac.id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1"/>
            <a:ext cx="7772400" cy="2514599"/>
          </a:xfrm>
        </p:spPr>
        <p:txBody>
          <a:bodyPr/>
          <a:lstStyle/>
          <a:p>
            <a:r>
              <a:rPr lang="en-US" smtClean="0"/>
              <a:t>QAM</a:t>
            </a:r>
            <a:br>
              <a:rPr lang="en-US" smtClean="0"/>
            </a:br>
            <a:r>
              <a:rPr lang="en-US" smtClean="0"/>
              <a:t>Quadrature Amplitude Modulation</a:t>
            </a:r>
            <a:br>
              <a:rPr lang="en-US" smtClean="0"/>
            </a:b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Sigit Kusmaryanto</a:t>
            </a:r>
          </a:p>
          <a:p>
            <a:r>
              <a:rPr lang="en-US" smtClean="0">
                <a:hlinkClick r:id="rId2"/>
              </a:rPr>
              <a:t>http://sigitkus.lecture.ub.ac.id</a:t>
            </a: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u="sng"/>
              <a:t>Gambar-1 : Bagan Pemancar QAM</a:t>
            </a:r>
            <a:endParaRPr lang="en-US" sz="240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276600" y="1981200"/>
            <a:ext cx="1219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752600" y="3810000"/>
            <a:ext cx="1066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276600" y="5562600"/>
            <a:ext cx="1219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6019800" y="2133600"/>
            <a:ext cx="304800" cy="304800"/>
          </a:xfrm>
          <a:prstGeom prst="flowChartSummingJunction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6019800" y="5867400"/>
            <a:ext cx="304800" cy="304800"/>
          </a:xfrm>
          <a:prstGeom prst="flowChartSummingJunction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343400" y="3276600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5867400" y="4724400"/>
            <a:ext cx="685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7543800" y="4038600"/>
            <a:ext cx="457200" cy="457200"/>
          </a:xfrm>
          <a:prstGeom prst="flowChartConnec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4495800" y="2286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6172200" y="2438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5486400" y="3581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6172200" y="5257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4495800" y="6019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914400" y="4191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444500" y="4040188"/>
            <a:ext cx="331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/>
              <a:t>fb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814388" y="3871913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/>
              <a:t>Data</a:t>
            </a:r>
            <a:endParaRPr lang="en-US"/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814388" y="4252913"/>
            <a:ext cx="571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/>
              <a:t>Bine</a:t>
            </a:r>
            <a:r>
              <a:rPr lang="en-US"/>
              <a:t>r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1936750" y="3506788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/>
              <a:t>I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2206625" y="4497388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/>
              <a:t>Q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1524000" y="2590800"/>
            <a:ext cx="469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/>
              <a:t>fb/2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1752600" y="5105400"/>
            <a:ext cx="469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400"/>
              <a:t>fb/2</a:t>
            </a:r>
            <a:endParaRPr lang="en-US"/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1828800" y="3886200"/>
            <a:ext cx="8969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/>
              <a:t>Pembagi</a:t>
            </a:r>
          </a:p>
          <a:p>
            <a:pPr algn="l"/>
            <a:r>
              <a:rPr lang="en-US" sz="1600"/>
              <a:t>Data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3429000" y="2057400"/>
            <a:ext cx="9985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2-4 level </a:t>
            </a:r>
          </a:p>
          <a:p>
            <a:r>
              <a:rPr lang="en-US" sz="1600"/>
              <a:t>Converter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4419600" y="3352800"/>
            <a:ext cx="9318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Oscilator</a:t>
            </a:r>
          </a:p>
          <a:p>
            <a:r>
              <a:rPr lang="en-US" sz="1600"/>
              <a:t>lokal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5946775" y="4862513"/>
            <a:ext cx="450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90º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5621338" y="1768475"/>
            <a:ext cx="1111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Modulator AM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5621338" y="6264275"/>
            <a:ext cx="1111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Modulator AM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3390900" y="5654675"/>
            <a:ext cx="9985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2-4 level</a:t>
            </a:r>
          </a:p>
          <a:p>
            <a:r>
              <a:rPr lang="en-US" sz="1600"/>
              <a:t>Converter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7631113" y="4130675"/>
            <a:ext cx="2841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>
                <a:sym typeface="UniversalMath1 BT" pitchFamily="18" charset="2"/>
              </a:rPr>
              <a:t></a:t>
            </a:r>
            <a:endParaRPr lang="en-US"/>
          </a:p>
        </p:txBody>
      </p:sp>
      <p:sp>
        <p:nvSpPr>
          <p:cNvPr id="6191" name="Line 47"/>
          <p:cNvSpPr>
            <a:spLocks noChangeShapeType="1"/>
          </p:cNvSpPr>
          <p:nvPr/>
        </p:nvSpPr>
        <p:spPr bwMode="auto">
          <a:xfrm>
            <a:off x="8001000" y="4267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92" name="Line 48"/>
          <p:cNvSpPr>
            <a:spLocks noChangeShapeType="1"/>
          </p:cNvSpPr>
          <p:nvPr/>
        </p:nvSpPr>
        <p:spPr bwMode="auto">
          <a:xfrm flipV="1">
            <a:off x="82296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93" name="AutoShape 49"/>
          <p:cNvSpPr>
            <a:spLocks noChangeArrowheads="1"/>
          </p:cNvSpPr>
          <p:nvPr/>
        </p:nvSpPr>
        <p:spPr bwMode="auto">
          <a:xfrm>
            <a:off x="7924800" y="3352800"/>
            <a:ext cx="609600" cy="304800"/>
          </a:xfrm>
          <a:prstGeom prst="flowChartMerg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7924800" y="2895600"/>
            <a:ext cx="657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QAM</a:t>
            </a:r>
            <a:endParaRPr lang="en-US"/>
          </a:p>
        </p:txBody>
      </p:sp>
      <p:sp>
        <p:nvSpPr>
          <p:cNvPr id="6204" name="Line 60"/>
          <p:cNvSpPr>
            <a:spLocks noChangeShapeType="1"/>
          </p:cNvSpPr>
          <p:nvPr/>
        </p:nvSpPr>
        <p:spPr bwMode="auto">
          <a:xfrm flipV="1">
            <a:off x="1981200" y="2286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05" name="Line 61"/>
          <p:cNvSpPr>
            <a:spLocks noChangeShapeType="1"/>
          </p:cNvSpPr>
          <p:nvPr/>
        </p:nvSpPr>
        <p:spPr bwMode="auto">
          <a:xfrm>
            <a:off x="1981200" y="2286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06" name="Line 62"/>
          <p:cNvSpPr>
            <a:spLocks noChangeShapeType="1"/>
          </p:cNvSpPr>
          <p:nvPr/>
        </p:nvSpPr>
        <p:spPr bwMode="auto">
          <a:xfrm>
            <a:off x="2209800" y="4495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07" name="Line 63"/>
          <p:cNvSpPr>
            <a:spLocks noChangeShapeType="1"/>
          </p:cNvSpPr>
          <p:nvPr/>
        </p:nvSpPr>
        <p:spPr bwMode="auto">
          <a:xfrm>
            <a:off x="22098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08" name="Line 64"/>
          <p:cNvSpPr>
            <a:spLocks noChangeShapeType="1"/>
          </p:cNvSpPr>
          <p:nvPr/>
        </p:nvSpPr>
        <p:spPr bwMode="auto">
          <a:xfrm>
            <a:off x="6324600" y="2286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09" name="Line 65"/>
          <p:cNvSpPr>
            <a:spLocks noChangeShapeType="1"/>
          </p:cNvSpPr>
          <p:nvPr/>
        </p:nvSpPr>
        <p:spPr bwMode="auto">
          <a:xfrm>
            <a:off x="7772400" y="2286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0" name="Line 66"/>
          <p:cNvSpPr>
            <a:spLocks noChangeShapeType="1"/>
          </p:cNvSpPr>
          <p:nvPr/>
        </p:nvSpPr>
        <p:spPr bwMode="auto">
          <a:xfrm>
            <a:off x="6324600" y="6019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11" name="Line 67"/>
          <p:cNvSpPr>
            <a:spLocks noChangeShapeType="1"/>
          </p:cNvSpPr>
          <p:nvPr/>
        </p:nvSpPr>
        <p:spPr bwMode="auto">
          <a:xfrm flipV="1">
            <a:off x="7772400" y="44958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00"/>
                            </p:stCondLst>
                            <p:childTnLst>
                              <p:par>
                                <p:cTn id="18" presetID="1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3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100"/>
                            </p:stCondLst>
                            <p:childTnLst>
                              <p:par>
                                <p:cTn id="34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700"/>
                            </p:stCondLst>
                            <p:childTnLst>
                              <p:par>
                                <p:cTn id="38" presetID="16" presetClass="entr" presetSubtype="4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300"/>
                            </p:stCondLst>
                            <p:childTnLst>
                              <p:par>
                                <p:cTn id="42" presetID="1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4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00"/>
                            </p:stCondLst>
                            <p:childTnLst>
                              <p:par>
                                <p:cTn id="46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62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1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100"/>
                            </p:stCondLst>
                            <p:childTnLst>
                              <p:par>
                                <p:cTn id="54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6" dur="500"/>
                                        <p:tgtEl>
                                          <p:spTgt spid="6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700"/>
                            </p:stCondLst>
                            <p:childTnLst>
                              <p:par>
                                <p:cTn id="58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62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300"/>
                            </p:stCondLst>
                            <p:childTnLst>
                              <p:par>
                                <p:cTn id="62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4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900"/>
                            </p:stCondLst>
                            <p:childTnLst>
                              <p:par>
                                <p:cTn id="66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8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  <p:bldP spid="6163" grpId="0" animBg="1"/>
      <p:bldP spid="6164" grpId="0" animBg="1"/>
      <p:bldP spid="6165" grpId="0" animBg="1"/>
      <p:bldP spid="6172" grpId="0" animBg="1"/>
      <p:bldP spid="6191" grpId="0" animBg="1"/>
      <p:bldP spid="6192" grpId="0" animBg="1"/>
      <p:bldP spid="6204" grpId="0" animBg="1"/>
      <p:bldP spid="6205" grpId="0" animBg="1"/>
      <p:bldP spid="6206" grpId="0" animBg="1"/>
      <p:bldP spid="6207" grpId="0" animBg="1"/>
      <p:bldP spid="6208" grpId="0" animBg="1"/>
      <p:bldP spid="6209" grpId="0" animBg="1"/>
      <p:bldP spid="6210" grpId="0" animBg="1"/>
      <p:bldP spid="62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u="sng"/>
              <a:t>Gambar-2 : Pola Konstelasi Sinyal</a:t>
            </a:r>
            <a:endParaRPr lang="en-US" sz="2800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4648200" y="22860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209800" y="39624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495800" y="1905000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Q</a:t>
            </a:r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189788" y="3795713"/>
            <a:ext cx="252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I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819400" y="2667000"/>
            <a:ext cx="3657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•             •              •             •</a:t>
            </a:r>
          </a:p>
          <a:p>
            <a:pPr algn="l"/>
            <a:endParaRPr lang="en-US" sz="2400"/>
          </a:p>
          <a:p>
            <a:pPr algn="l"/>
            <a:r>
              <a:rPr lang="en-US" sz="2400"/>
              <a:t>•             •              •             •</a:t>
            </a:r>
          </a:p>
          <a:p>
            <a:pPr algn="l"/>
            <a:endParaRPr lang="en-US" sz="2400"/>
          </a:p>
          <a:p>
            <a:pPr algn="l"/>
            <a:r>
              <a:rPr lang="en-US" sz="2400"/>
              <a:t>•             •              •             •</a:t>
            </a:r>
          </a:p>
          <a:p>
            <a:pPr algn="l"/>
            <a:endParaRPr lang="en-US" sz="2400"/>
          </a:p>
          <a:p>
            <a:pPr algn="l"/>
            <a:r>
              <a:rPr lang="en-US" sz="2400"/>
              <a:t>•             •              •             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u="sng"/>
              <a:t>Gambar-3 : Spektrum QAM</a:t>
            </a:r>
            <a:endParaRPr lang="en-US" sz="2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762000" y="5029200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648200" y="22860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1905000" y="3124200"/>
            <a:ext cx="5410200" cy="1933575"/>
          </a:xfrm>
          <a:custGeom>
            <a:avLst/>
            <a:gdLst/>
            <a:ahLst/>
            <a:cxnLst>
              <a:cxn ang="0">
                <a:pos x="0" y="1218"/>
              </a:cxn>
              <a:cxn ang="0">
                <a:pos x="336" y="978"/>
              </a:cxn>
              <a:cxn ang="0">
                <a:pos x="792" y="138"/>
              </a:cxn>
              <a:cxn ang="0">
                <a:pos x="2712" y="150"/>
              </a:cxn>
              <a:cxn ang="0">
                <a:pos x="3120" y="990"/>
              </a:cxn>
              <a:cxn ang="0">
                <a:pos x="3408" y="1218"/>
              </a:cxn>
            </a:cxnLst>
            <a:rect l="0" t="0" r="r" b="b"/>
            <a:pathLst>
              <a:path w="3408" h="1218">
                <a:moveTo>
                  <a:pt x="0" y="1218"/>
                </a:moveTo>
                <a:cubicBezTo>
                  <a:pt x="100" y="1190"/>
                  <a:pt x="204" y="1158"/>
                  <a:pt x="336" y="978"/>
                </a:cubicBezTo>
                <a:cubicBezTo>
                  <a:pt x="468" y="798"/>
                  <a:pt x="396" y="276"/>
                  <a:pt x="792" y="138"/>
                </a:cubicBezTo>
                <a:cubicBezTo>
                  <a:pt x="1188" y="0"/>
                  <a:pt x="2324" y="8"/>
                  <a:pt x="2712" y="150"/>
                </a:cubicBezTo>
                <a:cubicBezTo>
                  <a:pt x="3100" y="292"/>
                  <a:pt x="3004" y="812"/>
                  <a:pt x="3120" y="990"/>
                </a:cubicBezTo>
                <a:cubicBezTo>
                  <a:pt x="3236" y="1168"/>
                  <a:pt x="3348" y="1170"/>
                  <a:pt x="3408" y="121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V="1">
            <a:off x="72390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V="1">
            <a:off x="19812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665288" y="5167313"/>
            <a:ext cx="636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f</a:t>
            </a:r>
            <a:r>
              <a:rPr lang="en-US" sz="1400"/>
              <a:t>c</a:t>
            </a:r>
            <a:r>
              <a:rPr lang="en-US" sz="1600"/>
              <a:t> - B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4478338" y="5243513"/>
            <a:ext cx="342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fc</a:t>
            </a:r>
            <a:endParaRPr lang="en-U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818313" y="5243513"/>
            <a:ext cx="693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fc + B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4556125" y="1435100"/>
            <a:ext cx="184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8021638" y="4938713"/>
            <a:ext cx="727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f  (Hz)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6842125" y="3216275"/>
            <a:ext cx="10953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/>
              <a:t>Pita sisi</a:t>
            </a:r>
          </a:p>
          <a:p>
            <a:pPr algn="l"/>
            <a:r>
              <a:rPr lang="en-US" sz="1600"/>
              <a:t>bagian atas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431925" y="3140075"/>
            <a:ext cx="1308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/>
              <a:t>Pita sisi</a:t>
            </a:r>
          </a:p>
          <a:p>
            <a:pPr algn="l"/>
            <a:r>
              <a:rPr lang="en-US" sz="1600"/>
              <a:t>bagian bawah</a:t>
            </a:r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1981200" y="5562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7239000" y="5638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4216400" y="5929313"/>
            <a:ext cx="865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B</a:t>
            </a:r>
            <a:r>
              <a:rPr lang="en-US"/>
              <a:t>T</a:t>
            </a:r>
            <a:r>
              <a:rPr lang="en-US" sz="1600"/>
              <a:t> = 2B</a:t>
            </a:r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5181600" y="60960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 flipH="1">
            <a:off x="1981200" y="6096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NGOU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239000" cy="1143000"/>
          </a:xfrm>
        </p:spPr>
        <p:txBody>
          <a:bodyPr/>
          <a:lstStyle/>
          <a:p>
            <a:r>
              <a:rPr lang="en-US" sz="2400" u="sng"/>
              <a:t>Gambar-4 : Diagram Modem QAM</a:t>
            </a:r>
            <a:endParaRPr lang="en-US" sz="240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24000" y="2057400"/>
            <a:ext cx="12192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267200" y="1981200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343400" y="3124200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6096000" y="2057400"/>
            <a:ext cx="381000" cy="381000"/>
          </a:xfrm>
          <a:prstGeom prst="flowChartSummingJunction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6096000" y="3276600"/>
            <a:ext cx="381000" cy="381000"/>
          </a:xfrm>
          <a:prstGeom prst="flowChartSummingJunction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7010400" y="2590800"/>
            <a:ext cx="381000" cy="381000"/>
          </a:xfrm>
          <a:prstGeom prst="flowChar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743200" y="2286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3124200" y="2057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3429000" y="228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600200" y="2368550"/>
            <a:ext cx="10763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/>
              <a:t>Penyangga</a:t>
            </a:r>
          </a:p>
          <a:p>
            <a:r>
              <a:rPr lang="en-US" sz="1600"/>
              <a:t>dan</a:t>
            </a:r>
          </a:p>
          <a:p>
            <a:r>
              <a:rPr lang="en-US" sz="1600"/>
              <a:t>pengkode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267200" y="1981200"/>
            <a:ext cx="1292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Pembentukan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343400" y="3200400"/>
            <a:ext cx="1292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Pembentukan</a:t>
            </a: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2743200" y="3352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3124200" y="3124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429000" y="3352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5486400" y="220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5486400" y="3429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6477000" y="2209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72390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6477000" y="3505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 flipV="1">
            <a:off x="7239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7391400" y="2743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533400" y="2819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609600" y="2362200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Masukan</a:t>
            </a:r>
          </a:p>
          <a:p>
            <a:pPr algn="l"/>
            <a:r>
              <a:rPr lang="en-US"/>
              <a:t>biner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523875" y="2835275"/>
            <a:ext cx="835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R bit/detik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895600" y="1981200"/>
            <a:ext cx="317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a</a:t>
            </a:r>
            <a:r>
              <a:rPr lang="en-US"/>
              <a:t>i</a:t>
            </a:r>
            <a:endParaRPr lang="en-US" sz="1600"/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2895600" y="3048000"/>
            <a:ext cx="328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b</a:t>
            </a:r>
            <a:r>
              <a:rPr lang="en-US"/>
              <a:t>i</a:t>
            </a:r>
            <a:endParaRPr lang="en-US" sz="1600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6324600" y="160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 flipV="1">
            <a:off x="63246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2955925" y="2378075"/>
            <a:ext cx="396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1/T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1431925" y="3597275"/>
            <a:ext cx="14144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( Menyimpan n bit )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2828925" y="3368675"/>
            <a:ext cx="660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T = n/R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6324600" y="1524000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Cos </a:t>
            </a:r>
            <a:r>
              <a:rPr lang="en-US" sz="1600">
                <a:sym typeface="Symbol" pitchFamily="18" charset="2"/>
              </a:rPr>
              <a:t></a:t>
            </a:r>
            <a:r>
              <a:rPr lang="en-US">
                <a:sym typeface="Symbol" pitchFamily="18" charset="2"/>
              </a:rPr>
              <a:t>c</a:t>
            </a:r>
            <a:r>
              <a:rPr lang="en-US" sz="1600">
                <a:sym typeface="Symbol" pitchFamily="18" charset="2"/>
              </a:rPr>
              <a:t>t</a:t>
            </a:r>
            <a:endParaRPr lang="en-US" sz="1600"/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308725" y="3795713"/>
            <a:ext cx="771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/>
              <a:t>Sin </a:t>
            </a:r>
            <a:r>
              <a:rPr lang="en-US" sz="1600">
                <a:sym typeface="Symbol" pitchFamily="18" charset="2"/>
              </a:rPr>
              <a:t></a:t>
            </a:r>
            <a:r>
              <a:rPr lang="en-US">
                <a:sym typeface="Symbol" pitchFamily="18" charset="2"/>
              </a:rPr>
              <a:t>c</a:t>
            </a:r>
            <a:r>
              <a:rPr lang="en-US" sz="1600">
                <a:sym typeface="Symbol" pitchFamily="18" charset="2"/>
              </a:rPr>
              <a:t>t</a:t>
            </a:r>
            <a:endParaRPr lang="en-US" sz="1600"/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7620000" y="2362200"/>
            <a:ext cx="1009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Luaran QAM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7527925" y="2911475"/>
            <a:ext cx="1200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1/T simbol/detik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1524000" y="1447800"/>
            <a:ext cx="1258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u="sng"/>
              <a:t>Pentransmisi</a:t>
            </a:r>
            <a:endParaRPr lang="en-US" sz="1600"/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1524000" y="5257800"/>
            <a:ext cx="1219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5" name="Rectangle 43"/>
          <p:cNvSpPr>
            <a:spLocks noChangeArrowheads="1"/>
          </p:cNvSpPr>
          <p:nvPr/>
        </p:nvSpPr>
        <p:spPr bwMode="auto">
          <a:xfrm>
            <a:off x="3429000" y="5257800"/>
            <a:ext cx="1524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6248400" y="52578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1676400" y="5295900"/>
            <a:ext cx="908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/>
              <a:t>Pengurai</a:t>
            </a:r>
          </a:p>
          <a:p>
            <a:r>
              <a:rPr lang="en-US" sz="1600"/>
              <a:t>kode</a:t>
            </a:r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3429000" y="5334000"/>
            <a:ext cx="15525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600"/>
              <a:t>Penemu-penemu</a:t>
            </a:r>
          </a:p>
          <a:p>
            <a:r>
              <a:rPr lang="en-US" sz="1600"/>
              <a:t>sinkron</a:t>
            </a:r>
            <a:endParaRPr lang="en-US"/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6248400" y="5257800"/>
            <a:ext cx="10747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Filter lolos</a:t>
            </a:r>
          </a:p>
          <a:p>
            <a:r>
              <a:rPr lang="en-US" sz="1600"/>
              <a:t>pita</a:t>
            </a:r>
          </a:p>
        </p:txBody>
      </p:sp>
      <p:sp>
        <p:nvSpPr>
          <p:cNvPr id="8240" name="Line 48"/>
          <p:cNvSpPr>
            <a:spLocks noChangeShapeType="1"/>
          </p:cNvSpPr>
          <p:nvPr/>
        </p:nvSpPr>
        <p:spPr bwMode="auto">
          <a:xfrm flipH="1">
            <a:off x="609600" y="5562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 flipH="1">
            <a:off x="2743200" y="5410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 flipH="1">
            <a:off x="27432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44" name="Line 52"/>
          <p:cNvSpPr>
            <a:spLocks noChangeShapeType="1"/>
          </p:cNvSpPr>
          <p:nvPr/>
        </p:nvSpPr>
        <p:spPr bwMode="auto">
          <a:xfrm flipH="1">
            <a:off x="5791200" y="5562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45" name="Line 53"/>
          <p:cNvSpPr>
            <a:spLocks noChangeShapeType="1"/>
          </p:cNvSpPr>
          <p:nvPr/>
        </p:nvSpPr>
        <p:spPr bwMode="auto">
          <a:xfrm flipH="1" flipV="1">
            <a:off x="5638800" y="54102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 flipH="1">
            <a:off x="49530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 flipH="1">
            <a:off x="7315200" y="5562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48" name="Text Box 56"/>
          <p:cNvSpPr txBox="1">
            <a:spLocks noChangeArrowheads="1"/>
          </p:cNvSpPr>
          <p:nvPr/>
        </p:nvSpPr>
        <p:spPr bwMode="auto">
          <a:xfrm>
            <a:off x="7543800" y="5181600"/>
            <a:ext cx="1135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Masukan QAM</a:t>
            </a:r>
          </a:p>
        </p:txBody>
      </p:sp>
      <p:sp>
        <p:nvSpPr>
          <p:cNvPr id="8249" name="Text Box 57"/>
          <p:cNvSpPr txBox="1">
            <a:spLocks noChangeArrowheads="1"/>
          </p:cNvSpPr>
          <p:nvPr/>
        </p:nvSpPr>
        <p:spPr bwMode="auto">
          <a:xfrm>
            <a:off x="7604125" y="5654675"/>
            <a:ext cx="1200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1/T simbol/detik</a:t>
            </a:r>
          </a:p>
        </p:txBody>
      </p:sp>
      <p:sp>
        <p:nvSpPr>
          <p:cNvPr id="8250" name="Text Box 58"/>
          <p:cNvSpPr txBox="1">
            <a:spLocks noChangeArrowheads="1"/>
          </p:cNvSpPr>
          <p:nvPr/>
        </p:nvSpPr>
        <p:spPr bwMode="auto">
          <a:xfrm>
            <a:off x="5441950" y="5654675"/>
            <a:ext cx="396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1/T</a:t>
            </a:r>
          </a:p>
        </p:txBody>
      </p:sp>
      <p:sp>
        <p:nvSpPr>
          <p:cNvPr id="8251" name="Text Box 59"/>
          <p:cNvSpPr txBox="1">
            <a:spLocks noChangeArrowheads="1"/>
          </p:cNvSpPr>
          <p:nvPr/>
        </p:nvSpPr>
        <p:spPr bwMode="auto">
          <a:xfrm>
            <a:off x="304800" y="5029200"/>
            <a:ext cx="1050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Luaran-luaran</a:t>
            </a:r>
          </a:p>
          <a:p>
            <a:pPr algn="l"/>
            <a:r>
              <a:rPr lang="en-US"/>
              <a:t>biner</a:t>
            </a:r>
          </a:p>
        </p:txBody>
      </p:sp>
      <p:sp>
        <p:nvSpPr>
          <p:cNvPr id="8252" name="Text Box 60"/>
          <p:cNvSpPr txBox="1">
            <a:spLocks noChangeArrowheads="1"/>
          </p:cNvSpPr>
          <p:nvPr/>
        </p:nvSpPr>
        <p:spPr bwMode="auto">
          <a:xfrm>
            <a:off x="441325" y="5654675"/>
            <a:ext cx="835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/>
              <a:t>R bit/detik</a:t>
            </a:r>
          </a:p>
        </p:txBody>
      </p:sp>
      <p:sp>
        <p:nvSpPr>
          <p:cNvPr id="8253" name="Text Box 61"/>
          <p:cNvSpPr txBox="1">
            <a:spLocks noChangeArrowheads="1"/>
          </p:cNvSpPr>
          <p:nvPr/>
        </p:nvSpPr>
        <p:spPr bwMode="auto">
          <a:xfrm>
            <a:off x="1524000" y="4572000"/>
            <a:ext cx="974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u="sng"/>
              <a:t>Penerima</a:t>
            </a:r>
          </a:p>
        </p:txBody>
      </p:sp>
      <p:sp>
        <p:nvSpPr>
          <p:cNvPr id="8254" name="Rectangle 62"/>
          <p:cNvSpPr>
            <a:spLocks noChangeArrowheads="1"/>
          </p:cNvSpPr>
          <p:nvPr/>
        </p:nvSpPr>
        <p:spPr bwMode="auto">
          <a:xfrm>
            <a:off x="1295400" y="1219200"/>
            <a:ext cx="6248400" cy="502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3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100"/>
                            </p:stCondLst>
                            <p:childTnLst>
                              <p:par>
                                <p:cTn id="34" presetID="1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7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300"/>
                            </p:stCondLst>
                            <p:childTnLst>
                              <p:par>
                                <p:cTn id="42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900"/>
                            </p:stCondLst>
                            <p:childTnLst>
                              <p:par>
                                <p:cTn id="46" presetID="12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8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100"/>
                            </p:stCondLst>
                            <p:childTnLst>
                              <p:par>
                                <p:cTn id="54" presetID="1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700"/>
                            </p:stCondLst>
                            <p:childTnLst>
                              <p:par>
                                <p:cTn id="58" presetID="1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0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300"/>
                            </p:stCondLst>
                            <p:childTnLst>
                              <p:par>
                                <p:cTn id="62" presetID="1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4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900"/>
                            </p:stCondLst>
                            <p:childTnLst>
                              <p:par>
                                <p:cTn id="66" presetID="1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8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500"/>
                            </p:stCondLst>
                            <p:childTnLst>
                              <p:par>
                                <p:cTn id="70" presetID="1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2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100"/>
                            </p:stCondLst>
                            <p:childTnLst>
                              <p:par>
                                <p:cTn id="74" presetID="1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6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700"/>
                            </p:stCondLst>
                            <p:childTnLst>
                              <p:par>
                                <p:cTn id="78" presetID="1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0" dur="5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300"/>
                            </p:stCondLst>
                            <p:childTnLst>
                              <p:par>
                                <p:cTn id="82" presetID="1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4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 animBg="1"/>
      <p:bldP spid="8204" grpId="0" animBg="1"/>
      <p:bldP spid="8208" grpId="0" animBg="1"/>
      <p:bldP spid="8210" grpId="0" animBg="1"/>
      <p:bldP spid="8211" grpId="0" animBg="1"/>
      <p:bldP spid="8212" grpId="0" animBg="1"/>
      <p:bldP spid="8214" grpId="0" animBg="1"/>
      <p:bldP spid="8215" grpId="0" animBg="1"/>
      <p:bldP spid="8216" grpId="0" animBg="1"/>
      <p:bldP spid="8217" grpId="0" animBg="1"/>
      <p:bldP spid="8218" grpId="0" animBg="1"/>
      <p:bldP spid="8219" grpId="0" animBg="1"/>
      <p:bldP spid="8224" grpId="0" animBg="1"/>
      <p:bldP spid="8225" grpId="0" animBg="1"/>
      <p:bldP spid="8240" grpId="0" animBg="1"/>
      <p:bldP spid="8241" grpId="0" animBg="1"/>
      <p:bldP spid="8242" grpId="0" animBg="1"/>
      <p:bldP spid="8244" grpId="0" animBg="1"/>
      <p:bldP spid="8246" grpId="0" animBg="1"/>
      <p:bldP spid="82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sz="2400"/>
              <a:t>Gambar-5 : Eye Patterns ( Pola Mata )</a:t>
            </a:r>
          </a:p>
        </p:txBody>
      </p:sp>
      <p:sp>
        <p:nvSpPr>
          <p:cNvPr id="9220" name="Freeform 4"/>
          <p:cNvSpPr>
            <a:spLocks/>
          </p:cNvSpPr>
          <p:nvPr/>
        </p:nvSpPr>
        <p:spPr bwMode="auto">
          <a:xfrm>
            <a:off x="2362200" y="1066800"/>
            <a:ext cx="4819650" cy="1162050"/>
          </a:xfrm>
          <a:custGeom>
            <a:avLst/>
            <a:gdLst/>
            <a:ahLst/>
            <a:cxnLst>
              <a:cxn ang="0">
                <a:pos x="0" y="708"/>
              </a:cxn>
              <a:cxn ang="0">
                <a:pos x="833" y="0"/>
              </a:cxn>
              <a:cxn ang="0">
                <a:pos x="2135" y="0"/>
              </a:cxn>
              <a:cxn ang="0">
                <a:pos x="3036" y="732"/>
              </a:cxn>
            </a:cxnLst>
            <a:rect l="0" t="0" r="r" b="b"/>
            <a:pathLst>
              <a:path w="3036" h="732">
                <a:moveTo>
                  <a:pt x="0" y="708"/>
                </a:moveTo>
                <a:lnTo>
                  <a:pt x="833" y="0"/>
                </a:lnTo>
                <a:lnTo>
                  <a:pt x="2135" y="0"/>
                </a:lnTo>
                <a:lnTo>
                  <a:pt x="3036" y="73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Freeform 5"/>
          <p:cNvSpPr>
            <a:spLocks/>
          </p:cNvSpPr>
          <p:nvPr/>
        </p:nvSpPr>
        <p:spPr bwMode="auto">
          <a:xfrm>
            <a:off x="2514600" y="1295400"/>
            <a:ext cx="4591050" cy="1238250"/>
          </a:xfrm>
          <a:custGeom>
            <a:avLst/>
            <a:gdLst/>
            <a:ahLst/>
            <a:cxnLst>
              <a:cxn ang="0">
                <a:pos x="0" y="684"/>
              </a:cxn>
              <a:cxn ang="0">
                <a:pos x="804" y="0"/>
              </a:cxn>
              <a:cxn ang="0">
                <a:pos x="1956" y="0"/>
              </a:cxn>
              <a:cxn ang="0">
                <a:pos x="2892" y="780"/>
              </a:cxn>
            </a:cxnLst>
            <a:rect l="0" t="0" r="r" b="b"/>
            <a:pathLst>
              <a:path w="2892" h="780">
                <a:moveTo>
                  <a:pt x="0" y="684"/>
                </a:moveTo>
                <a:lnTo>
                  <a:pt x="804" y="0"/>
                </a:lnTo>
                <a:lnTo>
                  <a:pt x="1956" y="0"/>
                </a:lnTo>
                <a:lnTo>
                  <a:pt x="2892" y="78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2819400" y="1676400"/>
            <a:ext cx="3867150" cy="81915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612" y="516"/>
              </a:cxn>
              <a:cxn ang="0">
                <a:pos x="1812" y="516"/>
              </a:cxn>
              <a:cxn ang="0">
                <a:pos x="2436" y="0"/>
              </a:cxn>
            </a:cxnLst>
            <a:rect l="0" t="0" r="r" b="b"/>
            <a:pathLst>
              <a:path w="2436" h="516">
                <a:moveTo>
                  <a:pt x="0" y="36"/>
                </a:moveTo>
                <a:lnTo>
                  <a:pt x="612" y="516"/>
                </a:lnTo>
                <a:lnTo>
                  <a:pt x="1812" y="516"/>
                </a:lnTo>
                <a:lnTo>
                  <a:pt x="243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2590800" y="1752600"/>
            <a:ext cx="4343400" cy="97155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696" y="612"/>
              </a:cxn>
              <a:cxn ang="0">
                <a:pos x="2028" y="612"/>
              </a:cxn>
              <a:cxn ang="0">
                <a:pos x="2736" y="0"/>
              </a:cxn>
            </a:cxnLst>
            <a:rect l="0" t="0" r="r" b="b"/>
            <a:pathLst>
              <a:path w="2736" h="612">
                <a:moveTo>
                  <a:pt x="0" y="96"/>
                </a:moveTo>
                <a:lnTo>
                  <a:pt x="696" y="612"/>
                </a:lnTo>
                <a:lnTo>
                  <a:pt x="2028" y="612"/>
                </a:lnTo>
                <a:lnTo>
                  <a:pt x="273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343400" y="2819400"/>
            <a:ext cx="806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Normal</a:t>
            </a:r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2514600" y="3505200"/>
            <a:ext cx="4419600" cy="1447800"/>
          </a:xfrm>
          <a:custGeom>
            <a:avLst/>
            <a:gdLst/>
            <a:ahLst/>
            <a:cxnLst>
              <a:cxn ang="0">
                <a:pos x="0" y="912"/>
              </a:cxn>
              <a:cxn ang="0">
                <a:pos x="528" y="0"/>
              </a:cxn>
              <a:cxn ang="0">
                <a:pos x="2256" y="0"/>
              </a:cxn>
              <a:cxn ang="0">
                <a:pos x="2784" y="864"/>
              </a:cxn>
            </a:cxnLst>
            <a:rect l="0" t="0" r="r" b="b"/>
            <a:pathLst>
              <a:path w="2784" h="912">
                <a:moveTo>
                  <a:pt x="0" y="912"/>
                </a:moveTo>
                <a:lnTo>
                  <a:pt x="528" y="0"/>
                </a:lnTo>
                <a:lnTo>
                  <a:pt x="2256" y="0"/>
                </a:lnTo>
                <a:lnTo>
                  <a:pt x="2784" y="86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Freeform 11"/>
          <p:cNvSpPr>
            <a:spLocks/>
          </p:cNvSpPr>
          <p:nvPr/>
        </p:nvSpPr>
        <p:spPr bwMode="auto">
          <a:xfrm>
            <a:off x="2362200" y="3657600"/>
            <a:ext cx="4705350" cy="1219200"/>
          </a:xfrm>
          <a:custGeom>
            <a:avLst/>
            <a:gdLst/>
            <a:ahLst/>
            <a:cxnLst>
              <a:cxn ang="0">
                <a:pos x="0" y="768"/>
              </a:cxn>
              <a:cxn ang="0">
                <a:pos x="648" y="0"/>
              </a:cxn>
              <a:cxn ang="0">
                <a:pos x="2280" y="0"/>
              </a:cxn>
              <a:cxn ang="0">
                <a:pos x="2964" y="744"/>
              </a:cxn>
            </a:cxnLst>
            <a:rect l="0" t="0" r="r" b="b"/>
            <a:pathLst>
              <a:path w="2964" h="768">
                <a:moveTo>
                  <a:pt x="0" y="768"/>
                </a:moveTo>
                <a:lnTo>
                  <a:pt x="648" y="0"/>
                </a:lnTo>
                <a:lnTo>
                  <a:pt x="2280" y="0"/>
                </a:lnTo>
                <a:lnTo>
                  <a:pt x="2964" y="74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Freeform 12"/>
          <p:cNvSpPr>
            <a:spLocks/>
          </p:cNvSpPr>
          <p:nvPr/>
        </p:nvSpPr>
        <p:spPr bwMode="auto">
          <a:xfrm>
            <a:off x="2209800" y="3810000"/>
            <a:ext cx="4953000" cy="914400"/>
          </a:xfrm>
          <a:custGeom>
            <a:avLst/>
            <a:gdLst/>
            <a:ahLst/>
            <a:cxnLst>
              <a:cxn ang="0">
                <a:pos x="0" y="576"/>
              </a:cxn>
              <a:cxn ang="0">
                <a:pos x="912" y="0"/>
              </a:cxn>
              <a:cxn ang="0">
                <a:pos x="2304" y="0"/>
              </a:cxn>
              <a:cxn ang="0">
                <a:pos x="3120" y="528"/>
              </a:cxn>
            </a:cxnLst>
            <a:rect l="0" t="0" r="r" b="b"/>
            <a:pathLst>
              <a:path w="3120" h="576">
                <a:moveTo>
                  <a:pt x="0" y="576"/>
                </a:moveTo>
                <a:lnTo>
                  <a:pt x="912" y="0"/>
                </a:lnTo>
                <a:lnTo>
                  <a:pt x="2304" y="0"/>
                </a:lnTo>
                <a:lnTo>
                  <a:pt x="312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Freeform 13"/>
          <p:cNvSpPr>
            <a:spLocks/>
          </p:cNvSpPr>
          <p:nvPr/>
        </p:nvSpPr>
        <p:spPr bwMode="auto">
          <a:xfrm>
            <a:off x="2686050" y="3657600"/>
            <a:ext cx="4095750" cy="19812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504" y="1248"/>
              </a:cxn>
              <a:cxn ang="0">
                <a:pos x="2160" y="1248"/>
              </a:cxn>
              <a:cxn ang="0">
                <a:pos x="2580" y="0"/>
              </a:cxn>
            </a:cxnLst>
            <a:rect l="0" t="0" r="r" b="b"/>
            <a:pathLst>
              <a:path w="2580" h="1248">
                <a:moveTo>
                  <a:pt x="0" y="48"/>
                </a:moveTo>
                <a:lnTo>
                  <a:pt x="504" y="1248"/>
                </a:lnTo>
                <a:lnTo>
                  <a:pt x="2160" y="1248"/>
                </a:lnTo>
                <a:lnTo>
                  <a:pt x="258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Freeform 14"/>
          <p:cNvSpPr>
            <a:spLocks/>
          </p:cNvSpPr>
          <p:nvPr/>
        </p:nvSpPr>
        <p:spPr bwMode="auto">
          <a:xfrm>
            <a:off x="2514600" y="3810000"/>
            <a:ext cx="4572000" cy="13335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744" y="840"/>
              </a:cxn>
              <a:cxn ang="0">
                <a:pos x="2064" y="840"/>
              </a:cxn>
              <a:cxn ang="0">
                <a:pos x="2880" y="0"/>
              </a:cxn>
            </a:cxnLst>
            <a:rect l="0" t="0" r="r" b="b"/>
            <a:pathLst>
              <a:path w="2880" h="840">
                <a:moveTo>
                  <a:pt x="0" y="48"/>
                </a:moveTo>
                <a:lnTo>
                  <a:pt x="744" y="840"/>
                </a:lnTo>
                <a:lnTo>
                  <a:pt x="2064" y="840"/>
                </a:lnTo>
                <a:lnTo>
                  <a:pt x="288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Freeform 15"/>
          <p:cNvSpPr>
            <a:spLocks/>
          </p:cNvSpPr>
          <p:nvPr/>
        </p:nvSpPr>
        <p:spPr bwMode="auto">
          <a:xfrm>
            <a:off x="2590800" y="3733800"/>
            <a:ext cx="4343400" cy="169545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636" y="1068"/>
              </a:cxn>
              <a:cxn ang="0">
                <a:pos x="2124" y="1068"/>
              </a:cxn>
              <a:cxn ang="0">
                <a:pos x="2736" y="0"/>
              </a:cxn>
            </a:cxnLst>
            <a:rect l="0" t="0" r="r" b="b"/>
            <a:pathLst>
              <a:path w="2736" h="1068">
                <a:moveTo>
                  <a:pt x="0" y="48"/>
                </a:moveTo>
                <a:lnTo>
                  <a:pt x="636" y="1068"/>
                </a:lnTo>
                <a:lnTo>
                  <a:pt x="2124" y="1068"/>
                </a:lnTo>
                <a:lnTo>
                  <a:pt x="273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568700" y="5853113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Noise yang berlebihan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0"/>
                            </p:stCondLst>
                            <p:childTnLst>
                              <p:par>
                                <p:cTn id="19" presetID="17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"/>
                            </p:stCondLst>
                            <p:childTnLst>
                              <p:par>
                                <p:cTn id="48" presetID="17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700"/>
                            </p:stCondLst>
                            <p:childTnLst>
                              <p:par>
                                <p:cTn id="55" presetID="17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300"/>
                            </p:stCondLst>
                            <p:childTnLst>
                              <p:par>
                                <p:cTn id="62" presetID="17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900"/>
                            </p:stCondLst>
                            <p:childTnLst>
                              <p:par>
                                <p:cTn id="69" presetID="17" presetClass="entr" presetSubtype="1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1" grpId="0" animBg="1"/>
      <p:bldP spid="9222" grpId="0" animBg="1"/>
      <p:bldP spid="9224" grpId="0" animBg="1"/>
      <p:bldP spid="9226" grpId="0" animBg="1"/>
      <p:bldP spid="9227" grpId="0" animBg="1"/>
      <p:bldP spid="9228" grpId="0" animBg="1"/>
      <p:bldP spid="9229" grpId="0" animBg="1"/>
      <p:bldP spid="9230" grpId="0" animBg="1"/>
      <p:bldP spid="92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REFERENSI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smtClean="0"/>
              <a:t>Feher</a:t>
            </a:r>
            <a:r>
              <a:rPr lang="en-US" sz="1600" smtClean="0"/>
              <a:t>, Kamilo .1987. </a:t>
            </a:r>
            <a:r>
              <a:rPr lang="en-US" sz="1600" i="1" smtClean="0"/>
              <a:t>Advanced Digital Communication</a:t>
            </a:r>
            <a:r>
              <a:rPr lang="en-US" sz="1600" smtClean="0"/>
              <a:t> . USA : prentice-Hall</a:t>
            </a:r>
          </a:p>
          <a:p>
            <a:r>
              <a:rPr lang="en-US" sz="1600" smtClean="0"/>
              <a:t>Haykin, Simon . 1989. </a:t>
            </a:r>
            <a:r>
              <a:rPr lang="en-US" sz="1600" i="1" smtClean="0"/>
              <a:t>An Introduction to Analog and Digital Communications</a:t>
            </a:r>
            <a:r>
              <a:rPr lang="en-US" sz="1600" smtClean="0"/>
              <a:t> . Singapore : John Willey</a:t>
            </a:r>
          </a:p>
          <a:p>
            <a:r>
              <a:rPr lang="en-US" sz="1600" smtClean="0"/>
              <a:t>Lathi , B . P . 1983 .</a:t>
            </a:r>
            <a:r>
              <a:rPr lang="en-US" sz="1600" i="1" smtClean="0"/>
              <a:t>Modern Digital and Analog Communication System</a:t>
            </a:r>
            <a:r>
              <a:rPr lang="en-US" sz="1600" smtClean="0"/>
              <a:t> . USA : Holt – Saunders.</a:t>
            </a:r>
          </a:p>
          <a:p>
            <a:r>
              <a:rPr lang="en-US" sz="1600" smtClean="0"/>
              <a:t>Schwartz , Mischa . 1986 . </a:t>
            </a:r>
            <a:r>
              <a:rPr lang="en-US" sz="1600" i="1" smtClean="0"/>
              <a:t>Transmisi , Informasi , Modulasi dan Bising</a:t>
            </a:r>
            <a:r>
              <a:rPr lang="en-US" sz="1600" smtClean="0"/>
              <a:t> . Terjemahan Srijatno W., Ph.D. Jakarta : Erlangga.</a:t>
            </a:r>
          </a:p>
          <a:p>
            <a:r>
              <a:rPr lang="en-US" sz="1600" smtClean="0"/>
              <a:t>Smith , David R . 1985 . </a:t>
            </a:r>
            <a:r>
              <a:rPr lang="en-US" sz="1600" i="1" smtClean="0"/>
              <a:t>Digital Transmission Systems</a:t>
            </a:r>
            <a:r>
              <a:rPr lang="en-US" sz="1600" smtClean="0"/>
              <a:t> . New york :Van Nostrand Reinhold Company .</a:t>
            </a:r>
          </a:p>
          <a:p>
            <a:r>
              <a:rPr lang="en-US" sz="1600" smtClean="0"/>
              <a:t>Stallings , William .1991 . </a:t>
            </a:r>
            <a:r>
              <a:rPr lang="en-US" sz="1600" i="1" smtClean="0"/>
              <a:t>Data and Computer Communications</a:t>
            </a:r>
            <a:r>
              <a:rPr lang="en-US" sz="1600" smtClean="0"/>
              <a:t>. Singapore : Maxwell Macmilan International Edition.</a:t>
            </a:r>
          </a:p>
          <a:p>
            <a:r>
              <a:rPr lang="en-US" sz="1600" smtClean="0"/>
              <a:t>Roddy , Denis and John Coolen . 1985 . </a:t>
            </a:r>
            <a:r>
              <a:rPr lang="en-US" sz="1600" i="1" smtClean="0"/>
              <a:t>Electronic Communication .</a:t>
            </a:r>
            <a:r>
              <a:rPr lang="en-US" sz="1600" smtClean="0"/>
              <a:t> New Delhi : Prentice-Hall.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280</Words>
  <Application>Microsoft PowerPoint</Application>
  <PresentationFormat>On-screen Show (4:3)</PresentationFormat>
  <Paragraphs>88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QAM Quadrature Amplitude Modulation </vt:lpstr>
      <vt:lpstr>Gambar-1 : Bagan Pemancar QAM</vt:lpstr>
      <vt:lpstr>Gambar-2 : Pola Konstelasi Sinyal</vt:lpstr>
      <vt:lpstr>Gambar-3 : Spektrum QAM</vt:lpstr>
      <vt:lpstr>Gambar-4 : Diagram Modem QAM</vt:lpstr>
      <vt:lpstr>Gambar-5 : Eye Patterns ( Pola Mata )</vt:lpstr>
      <vt:lpstr>REFERENSI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QAM</dc:title>
  <dc:subject>Telekomunikasi</dc:subject>
  <dc:creator>Sigit Kusmaryanto</dc:creator>
  <cp:keywords>QAM</cp:keywords>
  <cp:lastModifiedBy>HP64bit</cp:lastModifiedBy>
  <cp:revision>8</cp:revision>
  <dcterms:created xsi:type="dcterms:W3CDTF">2000-05-08T14:08:43Z</dcterms:created>
  <dcterms:modified xsi:type="dcterms:W3CDTF">2013-12-26T13:36:32Z</dcterms:modified>
  <cp:category>presentasi</cp:category>
  <cp:contentStatus>Final</cp:contentStatus>
</cp:coreProperties>
</file>